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Average"/>
      <p:regular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Average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00708b14dd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00708b14dd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00708b14dd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00708b14dd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00708b14dd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00708b14dd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00708b14dd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00708b14dd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00708b14dd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00708b14dd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00708b14dd_1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00708b14dd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00708b14dd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00708b14dd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00708b14dd_1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00708b14dd_1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00708b14dd_1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00708b14dd_1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00708b14dd_1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00708b14dd_1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300708b14dd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300708b14dd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00708b14dd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00708b14dd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00708b14dd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00708b14dd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00708b14dd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00708b14dd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00708b14dd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00708b14dd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00708b14dd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00708b14dd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computerweekly.com/news/252490395/Software-AG-caught-in-double-extortion-ransomware-hit#:~:text=Data%20stolen%20from%20prominent%20German,appears%20on%20the%20dark%20web&amp;text=German%20software%20giant%20Software%20AG,operators%20of%20the%20Clop%20ransomware" TargetMode="External"/><Relationship Id="rId4" Type="http://schemas.openxmlformats.org/officeDocument/2006/relationships/hyperlink" Target="https://phishingtackle.com/articles/software-ag-ransomware/" TargetMode="External"/><Relationship Id="rId9" Type="http://schemas.openxmlformats.org/officeDocument/2006/relationships/hyperlink" Target="https://www.coursesidekick.com/information-systems/2759326" TargetMode="External"/><Relationship Id="rId5" Type="http://schemas.openxmlformats.org/officeDocument/2006/relationships/hyperlink" Target="https://www.privacysharks.com/exclusive-700-million-linkedin-records-for-sale-on-hacker-forum-june-22nd-2021/" TargetMode="External"/><Relationship Id="rId6" Type="http://schemas.openxmlformats.org/officeDocument/2006/relationships/hyperlink" Target="https://scrubbed.net/blog/linkedin-data-leak-what-we-can-do-about-it/" TargetMode="External"/><Relationship Id="rId7" Type="http://schemas.openxmlformats.org/officeDocument/2006/relationships/hyperlink" Target="https://pt.linkedin.com/pulse/vazamentos-de-informa%C3%A7%C3%A3o-n%C3%A3o-s%C3%A3o-novidade-nem-um-caso-cl%C3%A1udio-dodt" TargetMode="External"/><Relationship Id="rId8" Type="http://schemas.openxmlformats.org/officeDocument/2006/relationships/hyperlink" Target="https://pt.scribd.com/document/503391983/Case-Study-5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314025" y="850225"/>
            <a:ext cx="5017500" cy="22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Ataques Cibernéticos </a:t>
            </a:r>
            <a:br>
              <a:rPr lang="en-GB"/>
            </a:br>
            <a:r>
              <a:rPr lang="en-GB" sz="3000"/>
              <a:t>Software AG e LinkedIn</a:t>
            </a:r>
            <a:endParaRPr sz="30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326400" cy="6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400"/>
              <a:t>Soluções Computacionais e Segurança</a:t>
            </a:r>
            <a:r>
              <a:rPr b="1" lang="en-GB"/>
              <a:t> </a:t>
            </a:r>
            <a:br>
              <a:rPr b="1" lang="en-GB"/>
            </a:br>
            <a:r>
              <a:rPr lang="en-GB"/>
              <a:t>Professora: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6"/>
          <p:cNvSpPr txBox="1"/>
          <p:nvPr>
            <p:ph type="title"/>
          </p:nvPr>
        </p:nvSpPr>
        <p:spPr>
          <a:xfrm>
            <a:off x="1262250" y="393850"/>
            <a:ext cx="7038900" cy="6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 que poderia ser feito para evitar o ataque</a:t>
            </a:r>
            <a:endParaRPr/>
          </a:p>
        </p:txBody>
      </p:sp>
      <p:sp>
        <p:nvSpPr>
          <p:cNvPr id="313" name="Google Shape;313;p26"/>
          <p:cNvSpPr txBox="1"/>
          <p:nvPr/>
        </p:nvSpPr>
        <p:spPr>
          <a:xfrm>
            <a:off x="1086675" y="1062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4" name="Google Shape;314;p26"/>
          <p:cNvSpPr txBox="1"/>
          <p:nvPr>
            <p:ph idx="1" type="body"/>
          </p:nvPr>
        </p:nvSpPr>
        <p:spPr>
          <a:xfrm>
            <a:off x="1086675" y="933283"/>
            <a:ext cx="66690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Algumas medidas de proteção que poderiam ter evitado ou minimizado o impacto do ataque incluem: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5" name="Google Shape;315;p26"/>
          <p:cNvSpPr txBox="1"/>
          <p:nvPr>
            <p:ph idx="1" type="body"/>
          </p:nvPr>
        </p:nvSpPr>
        <p:spPr>
          <a:xfrm>
            <a:off x="1751875" y="1606175"/>
            <a:ext cx="62709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Autenticação Multifator (MFA):</a:t>
            </a:r>
            <a:r>
              <a:rPr lang="en-GB">
                <a:solidFill>
                  <a:schemeClr val="dk2"/>
                </a:solidFill>
              </a:rPr>
              <a:t> O uso de autenticação multifator poderia dificultar o acesso não autorizado aos sistemas internos da Software AG.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316" name="Google Shape;3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323" y="1944347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323" y="2550522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323" y="3264034"/>
            <a:ext cx="278152" cy="253876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6"/>
          <p:cNvSpPr txBox="1"/>
          <p:nvPr/>
        </p:nvSpPr>
        <p:spPr>
          <a:xfrm>
            <a:off x="1751875" y="3092075"/>
            <a:ext cx="6283800" cy="6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Políticas de Backup Robustas:</a:t>
            </a: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Backups frequentes e seguros garantiriam que a empresa pudesse restaurar seus sistemas sem depender dos invasores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100"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26"/>
          <p:cNvSpPr txBox="1"/>
          <p:nvPr/>
        </p:nvSpPr>
        <p:spPr>
          <a:xfrm>
            <a:off x="1764775" y="2419180"/>
            <a:ext cx="6270900" cy="6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Segmentação de Rede:</a:t>
            </a: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A separação de redes internas críticas de redes acessíveis externamente poderia limitar a propagação do </a:t>
            </a:r>
            <a:r>
              <a:rPr i="1"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ransomware</a:t>
            </a: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1" name="Google Shape;32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323" y="3936934"/>
            <a:ext cx="278152" cy="253876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6"/>
          <p:cNvSpPr txBox="1"/>
          <p:nvPr/>
        </p:nvSpPr>
        <p:spPr>
          <a:xfrm>
            <a:off x="1751875" y="3764975"/>
            <a:ext cx="6270900" cy="10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Monitoramento Proativo e Respostas Automatizadas à Incidentes: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b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 implementação de sistemas avançados de detecção de ameaças e respostas automatizadas poderia ter identificado o ataque nas fases iniciais, antes de causar tanto dano.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Conclusão</a:t>
            </a:r>
            <a:endParaRPr/>
          </a:p>
        </p:txBody>
      </p:sp>
      <p:sp>
        <p:nvSpPr>
          <p:cNvPr id="328" name="Google Shape;328;p27"/>
          <p:cNvSpPr txBox="1"/>
          <p:nvPr>
            <p:ph idx="1" type="body"/>
          </p:nvPr>
        </p:nvSpPr>
        <p:spPr>
          <a:xfrm>
            <a:off x="4217650" y="1307850"/>
            <a:ext cx="4318500" cy="196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Esse incidente foi parte de uma tendência crescente em ataques de </a:t>
            </a:r>
            <a:r>
              <a:rPr i="1" lang="en-GB"/>
              <a:t>ransomware</a:t>
            </a:r>
            <a:r>
              <a:rPr lang="en-GB"/>
              <a:t> que visam grandes empresas com a intenção de não apenas interromper operações, mas também explorar dados corporativos para lucro, destacando a necessidade de medidas de segurança mais rigorosas e políticas preventivas adequadas para proteger dados sensíveis e evitar acessos não autorizados.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LinkedIn</a:t>
            </a:r>
            <a:endParaRPr/>
          </a:p>
        </p:txBody>
      </p:sp>
      <p:sp>
        <p:nvSpPr>
          <p:cNvPr id="334" name="Google Shape;334;p28"/>
          <p:cNvSpPr txBox="1"/>
          <p:nvPr>
            <p:ph idx="1" type="body"/>
          </p:nvPr>
        </p:nvSpPr>
        <p:spPr>
          <a:xfrm>
            <a:off x="1297500" y="1567550"/>
            <a:ext cx="7038900" cy="15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Em 2021, o</a:t>
            </a:r>
            <a:r>
              <a:rPr b="1" lang="en-GB">
                <a:solidFill>
                  <a:schemeClr val="dk2"/>
                </a:solidFill>
              </a:rPr>
              <a:t> </a:t>
            </a:r>
            <a:r>
              <a:rPr b="1" lang="en-GB"/>
              <a:t>LinkedIn</a:t>
            </a:r>
            <a:r>
              <a:rPr lang="en-GB">
                <a:solidFill>
                  <a:schemeClr val="dk2"/>
                </a:solidFill>
              </a:rPr>
              <a:t> sofreu um incidente de segurança em que dados de cerca de </a:t>
            </a:r>
            <a:r>
              <a:rPr b="1" lang="en-GB"/>
              <a:t>700 milhões</a:t>
            </a:r>
            <a:r>
              <a:rPr lang="en-GB">
                <a:solidFill>
                  <a:schemeClr val="dk2"/>
                </a:solidFill>
              </a:rPr>
              <a:t> de usuários foram vazados. Este ataque foi amplamente noticiado em junho de 2021. As informações comprometidas incluíam dados públicos de perfis, como nomes completos, endereços de e-mail, números de telefone, endereços físicos, geolocalizações, informações sobre experiências profissionais e outros detalhes que os usuários compartilhavam em seus perfis.</a:t>
            </a:r>
            <a:endParaRPr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35" name="Google Shape;33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0225" y="3116750"/>
            <a:ext cx="2583557" cy="1721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Tipo do Ataque</a:t>
            </a:r>
            <a:endParaRPr/>
          </a:p>
        </p:txBody>
      </p:sp>
      <p:sp>
        <p:nvSpPr>
          <p:cNvPr id="341" name="Google Shape;341;p29"/>
          <p:cNvSpPr txBox="1"/>
          <p:nvPr>
            <p:ph idx="1" type="body"/>
          </p:nvPr>
        </p:nvSpPr>
        <p:spPr>
          <a:xfrm>
            <a:off x="1297500" y="1567550"/>
            <a:ext cx="7038900" cy="1995300"/>
          </a:xfrm>
          <a:prstGeom prst="rect">
            <a:avLst/>
          </a:prstGeom>
        </p:spPr>
        <p:txBody>
          <a:bodyPr anchorCtr="0" anchor="t" bIns="91425" lIns="91425" spcFirstLastPara="1" rIns="110700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O tipo de ataque sofrido pelo LinkedIn foi baseado em </a:t>
            </a:r>
            <a:r>
              <a:rPr b="1" lang="en-GB"/>
              <a:t>Scraping</a:t>
            </a:r>
            <a:r>
              <a:rPr lang="en-GB">
                <a:solidFill>
                  <a:schemeClr val="dk2"/>
                </a:solidFill>
              </a:rPr>
              <a:t> de dados.</a:t>
            </a:r>
            <a:r>
              <a:rPr lang="en-GB"/>
              <a:t> </a:t>
            </a:r>
            <a:br>
              <a:rPr lang="en-GB"/>
            </a:br>
            <a:br>
              <a:rPr lang="en-GB"/>
            </a:br>
            <a:r>
              <a:rPr i="1" lang="en-GB">
                <a:solidFill>
                  <a:schemeClr val="dk2"/>
                </a:solidFill>
              </a:rPr>
              <a:t>Scraping</a:t>
            </a:r>
            <a:r>
              <a:rPr lang="en-GB">
                <a:solidFill>
                  <a:schemeClr val="dk2"/>
                </a:solidFill>
              </a:rPr>
              <a:t> é uma técnica onde um cibercriminoso usa um </a:t>
            </a:r>
            <a:r>
              <a:rPr i="1" lang="en-GB">
                <a:solidFill>
                  <a:schemeClr val="dk2"/>
                </a:solidFill>
              </a:rPr>
              <a:t>script</a:t>
            </a:r>
            <a:r>
              <a:rPr lang="en-GB">
                <a:solidFill>
                  <a:schemeClr val="dk2"/>
                </a:solidFill>
              </a:rPr>
              <a:t> ou </a:t>
            </a:r>
            <a:r>
              <a:rPr i="1" lang="en-GB">
                <a:solidFill>
                  <a:schemeClr val="dk2"/>
                </a:solidFill>
              </a:rPr>
              <a:t>software</a:t>
            </a:r>
            <a:r>
              <a:rPr lang="en-GB">
                <a:solidFill>
                  <a:schemeClr val="dk2"/>
                </a:solidFill>
              </a:rPr>
              <a:t> automatizado para extrair grandes quantidades de dados de uma plataforma, aproveitando as informações publicamente acessíveis, ao invés de uma violação direta dos sistemas internos da empresa. </a:t>
            </a:r>
            <a:br>
              <a:rPr lang="en-GB">
                <a:solidFill>
                  <a:schemeClr val="dk2"/>
                </a:solidFill>
              </a:rPr>
            </a:br>
            <a:endParaRPr>
              <a:solidFill>
                <a:schemeClr val="dk2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Nesse caso, os dados já estavam disponíveis publicamente nos perfis dos usuários.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Descrição do Ataque</a:t>
            </a:r>
            <a:endParaRPr/>
          </a:p>
        </p:txBody>
      </p:sp>
      <p:sp>
        <p:nvSpPr>
          <p:cNvPr id="347" name="Google Shape;347;p30"/>
          <p:cNvSpPr txBox="1"/>
          <p:nvPr>
            <p:ph idx="1" type="body"/>
          </p:nvPr>
        </p:nvSpPr>
        <p:spPr>
          <a:xfrm>
            <a:off x="1297500" y="1097825"/>
            <a:ext cx="7038900" cy="33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O ataque não envolveu a invasão dos servidores do LinkedIn ou roubo de informações sensíveis, como senhas ou dados financeiros. Em vez disso, o </a:t>
            </a:r>
            <a:r>
              <a:rPr i="1" lang="en-GB">
                <a:solidFill>
                  <a:schemeClr val="dk2"/>
                </a:solidFill>
              </a:rPr>
              <a:t>scraping</a:t>
            </a:r>
            <a:r>
              <a:rPr lang="en-GB">
                <a:solidFill>
                  <a:schemeClr val="dk2"/>
                </a:solidFill>
              </a:rPr>
              <a:t> foi realizado em larga escala, coletando  informações disponíveis nos perfis dos usuários da rede social.</a:t>
            </a:r>
            <a:endParaRPr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O hacker coletou essas informações e agrupou em um banco de dados que incluía em torno de 700 milhões de perfis de usuários. Esses dados incluíam: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Nomes completos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Endereços de e-mail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Números de telefone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Endereços físicos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Informações sobre experiências profissionais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Outros detalhes pessoais que os usuários compartilhavam em seus perfis públicos.</a:t>
            </a:r>
            <a:endParaRPr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Esses dados foram colocados à venda em fóruns de hackers na </a:t>
            </a:r>
            <a:r>
              <a:rPr i="1" lang="en-GB">
                <a:solidFill>
                  <a:schemeClr val="dk2"/>
                </a:solidFill>
              </a:rPr>
              <a:t>dark web</a:t>
            </a:r>
            <a:r>
              <a:rPr lang="en-GB">
                <a:solidFill>
                  <a:schemeClr val="dk2"/>
                </a:solidFill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Oferta de dados do Linkedin</a:t>
            </a:r>
            <a:endParaRPr/>
          </a:p>
        </p:txBody>
      </p:sp>
      <p:pic>
        <p:nvPicPr>
          <p:cNvPr id="353" name="Google Shape;3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1063" y="1073325"/>
            <a:ext cx="6455326" cy="376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Amostra dos dados coletados</a:t>
            </a:r>
            <a:endParaRPr/>
          </a:p>
        </p:txBody>
      </p:sp>
      <p:pic>
        <p:nvPicPr>
          <p:cNvPr id="359" name="Google Shape;35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750" y="1096800"/>
            <a:ext cx="6959927" cy="3659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Vulnerabilidades Exploradas</a:t>
            </a:r>
            <a:endParaRPr/>
          </a:p>
        </p:txBody>
      </p:sp>
      <p:sp>
        <p:nvSpPr>
          <p:cNvPr id="365" name="Google Shape;365;p33"/>
          <p:cNvSpPr txBox="1"/>
          <p:nvPr>
            <p:ph idx="1" type="body"/>
          </p:nvPr>
        </p:nvSpPr>
        <p:spPr>
          <a:xfrm>
            <a:off x="1297500" y="1567550"/>
            <a:ext cx="7038900" cy="24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Neste caso, não houve uma vulnerabilidade específica registrada no </a:t>
            </a:r>
            <a:r>
              <a:rPr b="1" lang="en-GB"/>
              <a:t>CVE</a:t>
            </a:r>
            <a:r>
              <a:rPr lang="en-GB"/>
              <a:t> </a:t>
            </a:r>
            <a:r>
              <a:rPr i="1" lang="en-GB"/>
              <a:t>(Common Vulnerabilities and Exposures)</a:t>
            </a:r>
            <a:r>
              <a:rPr lang="en-GB">
                <a:solidFill>
                  <a:schemeClr val="dk2"/>
                </a:solidFill>
              </a:rPr>
              <a:t> associada ao ataque, já que o incidente foi baseado no uso de </a:t>
            </a:r>
            <a:r>
              <a:rPr i="1" lang="en-GB">
                <a:solidFill>
                  <a:schemeClr val="dk2"/>
                </a:solidFill>
              </a:rPr>
              <a:t>scraping</a:t>
            </a:r>
            <a:r>
              <a:rPr lang="en-GB">
                <a:solidFill>
                  <a:schemeClr val="dk2"/>
                </a:solidFill>
              </a:rPr>
              <a:t>, e não na exploração de falhas de </a:t>
            </a:r>
            <a:r>
              <a:rPr i="1" lang="en-GB">
                <a:solidFill>
                  <a:schemeClr val="dk2"/>
                </a:solidFill>
              </a:rPr>
              <a:t>software</a:t>
            </a:r>
            <a:r>
              <a:rPr lang="en-GB">
                <a:solidFill>
                  <a:schemeClr val="dk2"/>
                </a:solidFill>
              </a:rPr>
              <a:t> ou segurança da plataforma. </a:t>
            </a:r>
            <a:br>
              <a:rPr lang="en-GB">
                <a:solidFill>
                  <a:schemeClr val="dk2"/>
                </a:solidFill>
              </a:rPr>
            </a:br>
            <a:br>
              <a:rPr lang="en-GB">
                <a:solidFill>
                  <a:schemeClr val="dk2"/>
                </a:solidFill>
              </a:rPr>
            </a:br>
            <a:r>
              <a:rPr lang="en-GB">
                <a:solidFill>
                  <a:schemeClr val="dk2"/>
                </a:solidFill>
              </a:rPr>
              <a:t>O </a:t>
            </a:r>
            <a:r>
              <a:rPr i="1" lang="en-GB">
                <a:solidFill>
                  <a:schemeClr val="dk2"/>
                </a:solidFill>
              </a:rPr>
              <a:t>scraping </a:t>
            </a:r>
            <a:r>
              <a:rPr lang="en-GB">
                <a:solidFill>
                  <a:schemeClr val="dk2"/>
                </a:solidFill>
              </a:rPr>
              <a:t>aproveita a estrutura pública do site, que permite que terceiros acessem as informações diretamente dos perfis sem invadir os sistemas ou quebrar barreiras de segurança.</a:t>
            </a:r>
            <a:endParaRPr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Embora a técnica de </a:t>
            </a:r>
            <a:r>
              <a:rPr i="1" lang="en-GB">
                <a:solidFill>
                  <a:schemeClr val="dk2"/>
                </a:solidFill>
              </a:rPr>
              <a:t>scraping</a:t>
            </a:r>
            <a:r>
              <a:rPr lang="en-GB">
                <a:solidFill>
                  <a:schemeClr val="dk2"/>
                </a:solidFill>
              </a:rPr>
              <a:t> seja amplamente utilizada em várias plataformas, o LinkedIn afirma que a prática vai contra suas políticas de uso. </a:t>
            </a: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chemeClr val="dk2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Impactos e Prejuízos</a:t>
            </a:r>
            <a:endParaRPr/>
          </a:p>
        </p:txBody>
      </p:sp>
      <p:sp>
        <p:nvSpPr>
          <p:cNvPr id="371" name="Google Shape;371;p34"/>
          <p:cNvSpPr txBox="1"/>
          <p:nvPr>
            <p:ph idx="1" type="body"/>
          </p:nvPr>
        </p:nvSpPr>
        <p:spPr>
          <a:xfrm>
            <a:off x="1658150" y="1026175"/>
            <a:ext cx="6928500" cy="3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Embora o LinkedIn tenha afirmado que não houve comprometimento de dados sensíveis, como senhas ou informações financeiras, os dados vazados podem ser usados de várias maneiras prejudiciais, como por exemplo:</a:t>
            </a:r>
            <a:endParaRPr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Golpes de Phishing:</a:t>
            </a:r>
            <a:r>
              <a:rPr lang="en-GB">
                <a:solidFill>
                  <a:schemeClr val="dk2"/>
                </a:solidFill>
              </a:rPr>
              <a:t> os hackers podem usar e-mails e números de telefone para enviar comunicações fraudulentas e enganar os usuários para que forneçam informações mais confidenciais.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Ataques de Engenharia Social:</a:t>
            </a:r>
            <a:r>
              <a:rPr lang="en-GB">
                <a:solidFill>
                  <a:schemeClr val="dk2"/>
                </a:solidFill>
              </a:rPr>
              <a:t> os dados sobre empregos e posições podem ser usados para atacar as empresas onde os usuários trabalham.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Roubo de Identidade: </a:t>
            </a:r>
            <a:r>
              <a:rPr lang="en-GB">
                <a:solidFill>
                  <a:schemeClr val="dk2"/>
                </a:solidFill>
              </a:rPr>
              <a:t>informações públicas como nome, endereço e histórico de trabalho podem ser usadas para criar perfis falsos.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Aumento da Vulnerabilidade a outros Ataques Cibernéticos:</a:t>
            </a:r>
            <a:r>
              <a:rPr lang="en-GB">
                <a:solidFill>
                  <a:schemeClr val="dk2"/>
                </a:solidFill>
              </a:rPr>
              <a:t> hackers podem utilizar os dados para aplicar outros tipos de ataques direcionados.</a:t>
            </a:r>
            <a:endParaRPr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br>
              <a:rPr lang="en-GB">
                <a:solidFill>
                  <a:schemeClr val="dk2"/>
                </a:solidFill>
              </a:rPr>
            </a:br>
            <a:br>
              <a:rPr lang="en-GB">
                <a:solidFill>
                  <a:schemeClr val="dk2"/>
                </a:solidFill>
              </a:rPr>
            </a:br>
            <a:endParaRPr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.</a:t>
            </a:r>
            <a:endParaRPr>
              <a:solidFill>
                <a:schemeClr val="dk2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72" name="Google Shape;3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323" y="2132247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98" y="2942272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323" y="3564397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323" y="4186522"/>
            <a:ext cx="278152" cy="25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 que poderia ser feito para evitar o ataque</a:t>
            </a:r>
            <a:endParaRPr/>
          </a:p>
        </p:txBody>
      </p:sp>
      <p:sp>
        <p:nvSpPr>
          <p:cNvPr id="381" name="Google Shape;381;p35"/>
          <p:cNvSpPr txBox="1"/>
          <p:nvPr>
            <p:ph idx="1" type="body"/>
          </p:nvPr>
        </p:nvSpPr>
        <p:spPr>
          <a:xfrm>
            <a:off x="1622925" y="885275"/>
            <a:ext cx="6928500" cy="3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Para evitar ou mitigar ataques de</a:t>
            </a:r>
            <a:r>
              <a:rPr i="1" lang="en-GB">
                <a:solidFill>
                  <a:schemeClr val="dk2"/>
                </a:solidFill>
              </a:rPr>
              <a:t> scraping</a:t>
            </a:r>
            <a:r>
              <a:rPr lang="en-GB">
                <a:solidFill>
                  <a:schemeClr val="dk2"/>
                </a:solidFill>
              </a:rPr>
              <a:t> em larga escala como o ocorrido, o LinkedIn poderia ter adotado algumas medidas, sendo elas:</a:t>
            </a:r>
            <a:endParaRPr>
              <a:solidFill>
                <a:schemeClr val="dk2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Bloqueio de Bots:</a:t>
            </a:r>
            <a:r>
              <a:rPr lang="en-GB">
                <a:solidFill>
                  <a:schemeClr val="dk2"/>
                </a:solidFill>
              </a:rPr>
              <a:t> Implementar sistemas avançados de detecção e bloqueio de </a:t>
            </a:r>
            <a:r>
              <a:rPr i="1" lang="en-GB">
                <a:solidFill>
                  <a:schemeClr val="dk2"/>
                </a:solidFill>
              </a:rPr>
              <a:t>bots</a:t>
            </a:r>
            <a:r>
              <a:rPr lang="en-GB">
                <a:solidFill>
                  <a:schemeClr val="dk2"/>
                </a:solidFill>
              </a:rPr>
              <a:t> automatizados que tentam acessar a plataforma de maneira suspeita ou em grande volume.</a:t>
            </a:r>
            <a:endParaRPr>
              <a:solidFill>
                <a:schemeClr val="dk2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Restrição de Acessos Não Autorizados:</a:t>
            </a:r>
            <a:r>
              <a:rPr lang="en-GB">
                <a:solidFill>
                  <a:schemeClr val="dk2"/>
                </a:solidFill>
              </a:rPr>
              <a:t> Limitar o número de solicitações de dados em um determinado período de tempo (limitação de taxa ou </a:t>
            </a:r>
            <a:r>
              <a:rPr i="1" lang="en-GB">
                <a:solidFill>
                  <a:schemeClr val="dk2"/>
                </a:solidFill>
              </a:rPr>
              <a:t>rate limiting</a:t>
            </a:r>
            <a:r>
              <a:rPr lang="en-GB">
                <a:solidFill>
                  <a:schemeClr val="dk2"/>
                </a:solidFill>
              </a:rPr>
              <a:t>) poderia reduzir a eficácia de </a:t>
            </a:r>
            <a:r>
              <a:rPr i="1" lang="en-GB">
                <a:solidFill>
                  <a:schemeClr val="dk2"/>
                </a:solidFill>
              </a:rPr>
              <a:t>scrapers</a:t>
            </a:r>
            <a:r>
              <a:rPr lang="en-GB">
                <a:solidFill>
                  <a:schemeClr val="dk2"/>
                </a:solidFill>
              </a:rPr>
              <a:t>.</a:t>
            </a:r>
            <a:endParaRPr>
              <a:solidFill>
                <a:schemeClr val="dk2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Verificação CAPTCHA</a:t>
            </a:r>
            <a:r>
              <a:rPr lang="en-GB">
                <a:solidFill>
                  <a:schemeClr val="dk2"/>
                </a:solidFill>
              </a:rPr>
              <a:t>: Adicionar verificações </a:t>
            </a:r>
            <a:r>
              <a:rPr lang="en-GB"/>
              <a:t>CAPTCHA</a:t>
            </a:r>
            <a:r>
              <a:rPr lang="en-GB">
                <a:solidFill>
                  <a:schemeClr val="dk2"/>
                </a:solidFill>
              </a:rPr>
              <a:t> ou outros métodos para distinguir entre humanos e </a:t>
            </a:r>
            <a:r>
              <a:rPr i="1" lang="en-GB">
                <a:solidFill>
                  <a:schemeClr val="dk2"/>
                </a:solidFill>
              </a:rPr>
              <a:t>bots</a:t>
            </a:r>
            <a:r>
              <a:rPr lang="en-GB">
                <a:solidFill>
                  <a:schemeClr val="dk2"/>
                </a:solidFill>
              </a:rPr>
              <a:t>, especialmente para usuários que acessam grandes volumes de dados de uma vez.</a:t>
            </a:r>
            <a:endParaRPr>
              <a:solidFill>
                <a:schemeClr val="dk2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Políticas mais Rigorosas de Privacidade:</a:t>
            </a:r>
            <a:r>
              <a:rPr lang="en-GB">
                <a:solidFill>
                  <a:schemeClr val="dk2"/>
                </a:solidFill>
              </a:rPr>
              <a:t> Incentivar os usuários a ajustarem suas configurações de privacidade para limitar o que pode ser acessado publicamente, como números de telefone e endereços de e-mail.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82" name="Google Shape;38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98" y="1732997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98" y="2317884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98" y="3186497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98" y="4055122"/>
            <a:ext cx="278152" cy="25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Integrantes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Ana Carolina dos Reis Ramos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Gustavo Leal de Almeida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Paulo Passiano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82413448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4443276" y="2423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824138271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4443276" y="2748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824219946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Conclusão</a:t>
            </a:r>
            <a:endParaRPr/>
          </a:p>
        </p:txBody>
      </p:sp>
      <p:sp>
        <p:nvSpPr>
          <p:cNvPr id="391" name="Google Shape;391;p36"/>
          <p:cNvSpPr txBox="1"/>
          <p:nvPr>
            <p:ph idx="1" type="body"/>
          </p:nvPr>
        </p:nvSpPr>
        <p:spPr>
          <a:xfrm>
            <a:off x="4111975" y="944175"/>
            <a:ext cx="4318500" cy="2160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br>
              <a:rPr lang="en-GB"/>
            </a:br>
            <a:r>
              <a:rPr lang="en-GB"/>
              <a:t>Embora o LinkedIn tenha enfrentado esse incidente de </a:t>
            </a:r>
            <a:r>
              <a:rPr i="1" lang="en-GB"/>
              <a:t>scraping</a:t>
            </a:r>
            <a:r>
              <a:rPr lang="en-GB"/>
              <a:t> de dados, ele serve como exemplo de como, mesmo sem uma violação direta de segurança, os dados públicos podem ser explorados por pessoas mal-intencionadas. Medidas preventivas e uma abordagem proativa à privacidade e segurança dos dados são essenciais em qualquer plataforma digital.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7"/>
          <p:cNvSpPr txBox="1"/>
          <p:nvPr>
            <p:ph type="title"/>
          </p:nvPr>
        </p:nvSpPr>
        <p:spPr>
          <a:xfrm>
            <a:off x="1297500" y="393750"/>
            <a:ext cx="7038900" cy="5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Fontes</a:t>
            </a:r>
            <a:endParaRPr/>
          </a:p>
        </p:txBody>
      </p:sp>
      <p:sp>
        <p:nvSpPr>
          <p:cNvPr id="397" name="Google Shape;397;p37"/>
          <p:cNvSpPr txBox="1"/>
          <p:nvPr>
            <p:ph idx="1" type="body"/>
          </p:nvPr>
        </p:nvSpPr>
        <p:spPr>
          <a:xfrm>
            <a:off x="1297500" y="979350"/>
            <a:ext cx="7254000" cy="4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Software AG</a:t>
            </a:r>
            <a:br>
              <a:rPr lang="en-GB"/>
            </a:br>
            <a:br>
              <a:rPr lang="en-GB"/>
            </a:br>
            <a:r>
              <a:rPr lang="en-GB" sz="10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https://www.computerweekly.com/news/252490395/Software-AG-caught-in-double-extortion-ransomware-hit#:~:text=Data%20stolen%20from%20prominent%20German,appears%20on%20the%20dark%20web&amp;text=German%20software%20giant%20Software%20AG,operators%20of%20the%20Clop%20ransomware</a:t>
            </a:r>
            <a:r>
              <a:rPr lang="en-GB" sz="1000">
                <a:solidFill>
                  <a:srgbClr val="000000"/>
                </a:solidFill>
              </a:rPr>
              <a:t>.</a:t>
            </a:r>
            <a:br>
              <a:rPr lang="en-GB" sz="1000">
                <a:solidFill>
                  <a:srgbClr val="000000"/>
                </a:solidFill>
              </a:rPr>
            </a:br>
            <a:br>
              <a:rPr lang="en-GB" sz="1000">
                <a:solidFill>
                  <a:srgbClr val="000000"/>
                </a:solidFill>
              </a:rPr>
            </a:br>
            <a:r>
              <a:rPr lang="en-GB" sz="10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https://phishingtackle.com/articles/software-ag-ransomware/</a:t>
            </a:r>
            <a:br>
              <a:rPr lang="en-GB"/>
            </a:br>
            <a:br>
              <a:rPr lang="en-GB"/>
            </a:br>
            <a:r>
              <a:rPr lang="en-GB" sz="1000" u="sng">
                <a:solidFill>
                  <a:srgbClr val="1155CC"/>
                </a:solidFill>
              </a:rPr>
              <a:t>https://www.cve.org/</a:t>
            </a:r>
            <a:br>
              <a:rPr lang="en-GB"/>
            </a:br>
            <a:br>
              <a:rPr lang="en-GB"/>
            </a:br>
            <a:r>
              <a:rPr lang="en-GB"/>
              <a:t>Linkedin</a:t>
            </a:r>
            <a:br>
              <a:rPr lang="en-GB"/>
            </a:br>
            <a:br>
              <a:rPr lang="en-GB"/>
            </a:br>
            <a:r>
              <a:rPr lang="en-GB" sz="1000" u="sng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https://www.privacysharks.com/exclusive-700-million-linkedin-records-for-sale-on-hacker-forum-june-22nd-2021/</a:t>
            </a:r>
            <a:endParaRPr sz="1000"/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https://scrubbed.net/blog/linkedin-data-leak-what-we-can-do-about-it/</a:t>
            </a:r>
            <a:br>
              <a:rPr lang="en-GB" sz="1000">
                <a:solidFill>
                  <a:srgbClr val="000000"/>
                </a:solidFill>
              </a:rPr>
            </a:br>
            <a:br>
              <a:rPr lang="en-GB" sz="1000">
                <a:solidFill>
                  <a:srgbClr val="000000"/>
                </a:solidFill>
              </a:rPr>
            </a:br>
            <a:r>
              <a:rPr lang="en-GB" sz="1000" u="sng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https://pt.linkedin.com/pulse/vazamentos-de-informa%C3%A7%C3%A3o-n%C3%A3o-s%C3%A3o-novidade-nem-um-caso-cl%C3%A1udio-dodt</a:t>
            </a:r>
            <a:br>
              <a:rPr lang="en-GB" sz="1000">
                <a:solidFill>
                  <a:srgbClr val="000000"/>
                </a:solidFill>
              </a:rPr>
            </a:br>
            <a:br>
              <a:rPr lang="en-GB" sz="1000">
                <a:solidFill>
                  <a:srgbClr val="000000"/>
                </a:solidFill>
              </a:rPr>
            </a:br>
            <a:r>
              <a:rPr lang="en-GB" sz="1000" u="sng">
                <a:solidFill>
                  <a:srgbClr val="1155CC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https://pt.scribd.com/document/503391983/Case-Study-5</a:t>
            </a:r>
            <a:br>
              <a:rPr lang="en-GB" sz="1000">
                <a:solidFill>
                  <a:srgbClr val="000000"/>
                </a:solidFill>
              </a:rPr>
            </a:br>
            <a:br>
              <a:rPr lang="en-GB" sz="1000">
                <a:solidFill>
                  <a:srgbClr val="000000"/>
                </a:solidFill>
              </a:rPr>
            </a:br>
            <a:r>
              <a:rPr lang="en-GB" sz="1000" u="sng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https://www.coursesidekick.com/information-systems/2759326</a:t>
            </a:r>
            <a:endParaRPr sz="10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br>
              <a:rPr lang="en-GB" sz="1100">
                <a:solidFill>
                  <a:srgbClr val="000000"/>
                </a:solidFill>
              </a:rPr>
            </a:b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/>
          <p:nvPr>
            <p:ph type="title"/>
          </p:nvPr>
        </p:nvSpPr>
        <p:spPr>
          <a:xfrm>
            <a:off x="2666700" y="2256500"/>
            <a:ext cx="3810600" cy="8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Obrigada pela Atenção!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Software</a:t>
            </a:r>
            <a:r>
              <a:rPr lang="en-GB"/>
              <a:t> AG</a:t>
            </a:r>
            <a:endParaRPr/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Em 3 outubro de 2020, a Software AG, uma das maiores empresas de software da Alemanha, foi vítima de um ataque de </a:t>
            </a:r>
            <a:r>
              <a:rPr b="1" lang="en-GB"/>
              <a:t>ransomware</a:t>
            </a:r>
            <a:r>
              <a:rPr lang="en-GB"/>
              <a:t> </a:t>
            </a:r>
            <a:r>
              <a:rPr lang="en-GB">
                <a:solidFill>
                  <a:schemeClr val="dk2"/>
                </a:solidFill>
              </a:rPr>
              <a:t>do tipo </a:t>
            </a:r>
            <a:r>
              <a:rPr b="1" lang="en-GB"/>
              <a:t>double extortion</a:t>
            </a:r>
            <a:r>
              <a:rPr lang="en-GB">
                <a:solidFill>
                  <a:schemeClr val="dk2"/>
                </a:solidFill>
              </a:rPr>
              <a:t> (extorsão dupla). O grupo responsável foi o </a:t>
            </a:r>
            <a:r>
              <a:rPr b="1" lang="en-GB"/>
              <a:t>Clop</a:t>
            </a:r>
            <a:r>
              <a:rPr lang="en-GB">
                <a:solidFill>
                  <a:schemeClr val="dk2"/>
                </a:solidFill>
              </a:rPr>
              <a:t> </a:t>
            </a:r>
            <a:r>
              <a:rPr lang="en-GB"/>
              <a:t>ransomware</a:t>
            </a:r>
            <a:r>
              <a:rPr lang="en-GB">
                <a:solidFill>
                  <a:schemeClr val="dk2"/>
                </a:solidFill>
              </a:rPr>
              <a:t>, que utilizou uma técnica que não apenas criptografa os dados da empresa, mas também ameaça expor informações confidenciais, caso o resgate não fosse pago.</a:t>
            </a:r>
            <a:endParaRPr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4525" y="2506000"/>
            <a:ext cx="3428900" cy="206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6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Descrição do Ataque</a:t>
            </a:r>
            <a:endParaRPr/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1878300" y="957250"/>
            <a:ext cx="5877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Alvo:</a:t>
            </a:r>
            <a:r>
              <a:rPr lang="en-GB"/>
              <a:t> </a:t>
            </a:r>
            <a:r>
              <a:rPr lang="en-GB">
                <a:solidFill>
                  <a:schemeClr val="dk2"/>
                </a:solidFill>
              </a:rPr>
              <a:t>O ataque afetou diretamente a rede interna da Software AG, comprometendo servidores cruciais, interrupções nos sistemas de atendimento ao cliente e de suporte interno.</a:t>
            </a:r>
            <a:endParaRPr>
              <a:solidFill>
                <a:schemeClr val="dk2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Tática de "Double Extortion":</a:t>
            </a:r>
            <a:r>
              <a:rPr lang="en-GB"/>
              <a:t> </a:t>
            </a:r>
            <a:r>
              <a:rPr lang="en-GB">
                <a:solidFill>
                  <a:schemeClr val="dk2"/>
                </a:solidFill>
              </a:rPr>
              <a:t>O método de extorsão dupla utilizado pelos cibercriminosos não apenas criptografou os dados da Software AG, mas também roubou informações confidenciais, ameaçando divulgá-las caso o resgate não fosse pago. Isso aumenta a pressão sobre a empresa para que pague o resgate, mesmo que tenha backups dos dados.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1878300" y="31267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Valor do Resgate:</a:t>
            </a:r>
            <a:r>
              <a:rPr lang="en-GB"/>
              <a:t> </a:t>
            </a:r>
            <a:r>
              <a:rPr lang="en-GB">
                <a:solidFill>
                  <a:schemeClr val="dk2"/>
                </a:solidFill>
              </a:rPr>
              <a:t>Os cibercriminosos exigiram um resgate de cerca de </a:t>
            </a:r>
            <a:r>
              <a:rPr b="1" lang="en-GB"/>
              <a:t>20 milhões de dólares</a:t>
            </a:r>
            <a:r>
              <a:rPr lang="en-GB">
                <a:solidFill>
                  <a:schemeClr val="dk2"/>
                </a:solidFill>
              </a:rPr>
              <a:t> em troca da não divulgação dos dados e para fornecer a chave de descriptografia.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1878300" y="3935528"/>
            <a:ext cx="58773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Dados Comprometidos:</a:t>
            </a:r>
            <a:r>
              <a:rPr lang="en-GB"/>
              <a:t> </a:t>
            </a:r>
            <a:r>
              <a:rPr lang="en-GB">
                <a:solidFill>
                  <a:schemeClr val="dk2"/>
                </a:solidFill>
              </a:rPr>
              <a:t>Entre os dados roubados estavam informações sensíveis de clientes e detalhes corporativos importantes, incluindo  contratos, correspondências privadas e informações financeiras.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6" name="Google Shape;25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9673" y="1240384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9673" y="2074147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9673" y="3404184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9673" y="4212984"/>
            <a:ext cx="278152" cy="25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/>
          <p:nvPr>
            <p:ph type="title"/>
          </p:nvPr>
        </p:nvSpPr>
        <p:spPr>
          <a:xfrm>
            <a:off x="1297500" y="393750"/>
            <a:ext cx="7038900" cy="6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Notificação do Hacking</a:t>
            </a:r>
            <a:endParaRPr/>
          </a:p>
        </p:txBody>
      </p:sp>
      <p:sp>
        <p:nvSpPr>
          <p:cNvPr id="265" name="Google Shape;265;p21"/>
          <p:cNvSpPr txBox="1"/>
          <p:nvPr/>
        </p:nvSpPr>
        <p:spPr>
          <a:xfrm>
            <a:off x="1086675" y="1062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6" name="Google Shape;2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975" y="1272950"/>
            <a:ext cx="6151825" cy="358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7038900" cy="6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Negociações entre AG e Clop</a:t>
            </a:r>
            <a:endParaRPr/>
          </a:p>
        </p:txBody>
      </p:sp>
      <p:sp>
        <p:nvSpPr>
          <p:cNvPr id="272" name="Google Shape;272;p22"/>
          <p:cNvSpPr txBox="1"/>
          <p:nvPr/>
        </p:nvSpPr>
        <p:spPr>
          <a:xfrm>
            <a:off x="1086675" y="1062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800" y="1648725"/>
            <a:ext cx="8388899" cy="270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3"/>
          <p:cNvSpPr txBox="1"/>
          <p:nvPr>
            <p:ph type="title"/>
          </p:nvPr>
        </p:nvSpPr>
        <p:spPr>
          <a:xfrm>
            <a:off x="1297500" y="393750"/>
            <a:ext cx="7038900" cy="6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Provas da Extorsão</a:t>
            </a:r>
            <a:endParaRPr/>
          </a:p>
        </p:txBody>
      </p:sp>
      <p:sp>
        <p:nvSpPr>
          <p:cNvPr id="279" name="Google Shape;279;p23"/>
          <p:cNvSpPr txBox="1"/>
          <p:nvPr/>
        </p:nvSpPr>
        <p:spPr>
          <a:xfrm>
            <a:off x="1086675" y="1062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0" name="Google Shape;2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2350" y="1014600"/>
            <a:ext cx="4626801" cy="384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4"/>
          <p:cNvSpPr txBox="1"/>
          <p:nvPr>
            <p:ph type="title"/>
          </p:nvPr>
        </p:nvSpPr>
        <p:spPr>
          <a:xfrm>
            <a:off x="1262250" y="393850"/>
            <a:ext cx="7038900" cy="6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Vulnerabilidades Exploradas</a:t>
            </a:r>
            <a:endParaRPr/>
          </a:p>
        </p:txBody>
      </p:sp>
      <p:sp>
        <p:nvSpPr>
          <p:cNvPr id="286" name="Google Shape;286;p24"/>
          <p:cNvSpPr txBox="1"/>
          <p:nvPr/>
        </p:nvSpPr>
        <p:spPr>
          <a:xfrm>
            <a:off x="1086675" y="1062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7" name="Google Shape;287;p24"/>
          <p:cNvSpPr txBox="1"/>
          <p:nvPr>
            <p:ph idx="1" type="body"/>
          </p:nvPr>
        </p:nvSpPr>
        <p:spPr>
          <a:xfrm>
            <a:off x="1086675" y="957250"/>
            <a:ext cx="6669000" cy="17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Não houve menção explícita de uma vulnerabilidade </a:t>
            </a:r>
            <a:r>
              <a:rPr b="1" lang="en-GB"/>
              <a:t>CVE</a:t>
            </a:r>
            <a:r>
              <a:rPr lang="en-GB"/>
              <a:t> </a:t>
            </a:r>
            <a:r>
              <a:rPr i="1" lang="en-GB"/>
              <a:t>(Common Vulnerabilities and Exposures)</a:t>
            </a:r>
            <a:r>
              <a:rPr lang="en-GB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>
                <a:solidFill>
                  <a:schemeClr val="dk2"/>
                </a:solidFill>
              </a:rPr>
              <a:t>específica associada a este ataque. No entanto, é provável que os criminosos tenham explorado vulnerabilidades conhecidas em redes corporativas ou pontos de entrada fracos.</a:t>
            </a:r>
            <a:br>
              <a:rPr lang="en-GB">
                <a:solidFill>
                  <a:schemeClr val="dk2"/>
                </a:solidFill>
              </a:rPr>
            </a:br>
            <a:br>
              <a:rPr lang="en-GB">
                <a:solidFill>
                  <a:schemeClr val="dk2"/>
                </a:solidFill>
              </a:rPr>
            </a:br>
            <a:r>
              <a:rPr lang="en-GB">
                <a:solidFill>
                  <a:schemeClr val="dk2"/>
                </a:solidFill>
              </a:rPr>
              <a:t>No caso de ataques de </a:t>
            </a:r>
            <a:r>
              <a:rPr i="1" lang="en-GB">
                <a:solidFill>
                  <a:schemeClr val="dk2"/>
                </a:solidFill>
              </a:rPr>
              <a:t>ransomware</a:t>
            </a:r>
            <a:r>
              <a:rPr lang="en-GB">
                <a:solidFill>
                  <a:schemeClr val="dk2"/>
                </a:solidFill>
              </a:rPr>
              <a:t>, as vulnerabilidades podem envolver:</a:t>
            </a:r>
            <a:endParaRPr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8" name="Google Shape;288;p24"/>
          <p:cNvSpPr txBox="1"/>
          <p:nvPr/>
        </p:nvSpPr>
        <p:spPr>
          <a:xfrm>
            <a:off x="353775" y="1942838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9" name="Google Shape;289;p24"/>
          <p:cNvSpPr txBox="1"/>
          <p:nvPr>
            <p:ph idx="1" type="body"/>
          </p:nvPr>
        </p:nvSpPr>
        <p:spPr>
          <a:xfrm>
            <a:off x="1633350" y="2794587"/>
            <a:ext cx="58773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2"/>
                </a:solidFill>
              </a:rPr>
              <a:t>Configurações fracas de rede.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90" name="Google Shape;29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248" y="3036122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248" y="3577959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248" y="4119784"/>
            <a:ext cx="278152" cy="253876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4"/>
          <p:cNvSpPr txBox="1"/>
          <p:nvPr>
            <p:ph idx="1" type="body"/>
          </p:nvPr>
        </p:nvSpPr>
        <p:spPr>
          <a:xfrm>
            <a:off x="1633350" y="3345393"/>
            <a:ext cx="5877300" cy="6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2"/>
                </a:solidFill>
              </a:rPr>
              <a:t>Uso inadequado de autenticação multifator (MFA).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94" name="Google Shape;294;p24"/>
          <p:cNvSpPr txBox="1"/>
          <p:nvPr>
            <p:ph idx="1" type="body"/>
          </p:nvPr>
        </p:nvSpPr>
        <p:spPr>
          <a:xfrm>
            <a:off x="1633350" y="3842300"/>
            <a:ext cx="61224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2"/>
                </a:solidFill>
              </a:rPr>
              <a:t>Falta de políticas rigorosas de segurança para gerenciamento de senhas e acesso remoto.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5"/>
          <p:cNvSpPr txBox="1"/>
          <p:nvPr>
            <p:ph type="title"/>
          </p:nvPr>
        </p:nvSpPr>
        <p:spPr>
          <a:xfrm>
            <a:off x="1262250" y="393850"/>
            <a:ext cx="7038900" cy="6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Impactos e Prejuízos</a:t>
            </a:r>
            <a:endParaRPr/>
          </a:p>
        </p:txBody>
      </p:sp>
      <p:sp>
        <p:nvSpPr>
          <p:cNvPr id="300" name="Google Shape;300;p25"/>
          <p:cNvSpPr txBox="1"/>
          <p:nvPr/>
        </p:nvSpPr>
        <p:spPr>
          <a:xfrm>
            <a:off x="1086675" y="1062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01" name="Google Shape;301;p25"/>
          <p:cNvSpPr txBox="1"/>
          <p:nvPr>
            <p:ph idx="1" type="body"/>
          </p:nvPr>
        </p:nvSpPr>
        <p:spPr>
          <a:xfrm>
            <a:off x="1086675" y="957250"/>
            <a:ext cx="6669000" cy="15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2" name="Google Shape;302;p25"/>
          <p:cNvSpPr txBox="1"/>
          <p:nvPr>
            <p:ph idx="1" type="body"/>
          </p:nvPr>
        </p:nvSpPr>
        <p:spPr>
          <a:xfrm>
            <a:off x="1633350" y="957250"/>
            <a:ext cx="6062400" cy="17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/>
              <a:t>Impacto Financeiro:</a:t>
            </a:r>
            <a:r>
              <a:rPr lang="en-GB">
                <a:solidFill>
                  <a:schemeClr val="dk2"/>
                </a:solidFill>
              </a:rPr>
              <a:t> A Software AG estimou uma perda considerável devido à interrupção de suas operações, com um impacto significativo nos negócios e na confiança do mercado. O prejuízo total foi exacerbado pela perda de dados e a necessidade de restaurar os sistemas internos sem o pagamento do resgate. Embora o valor exato não tenha sido divulgado, as operações globais da empresa foram interrompidas por várias semanas.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303" name="Google Shape;3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1798" y="1236097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1798" y="2868634"/>
            <a:ext cx="278152" cy="25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1798" y="3622259"/>
            <a:ext cx="278152" cy="253876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"/>
          <p:cNvSpPr txBox="1"/>
          <p:nvPr/>
        </p:nvSpPr>
        <p:spPr>
          <a:xfrm>
            <a:off x="1633350" y="2677925"/>
            <a:ext cx="6062400" cy="11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Interrupções Operacionais: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 ataque paralisou sistemas internos críticos, como os sistemas de suporte ao cliente e serviços de TI, criando um grande desafio para a retomada das operações.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/>
          </a:p>
        </p:txBody>
      </p:sp>
      <p:sp>
        <p:nvSpPr>
          <p:cNvPr id="307" name="Google Shape;307;p25"/>
          <p:cNvSpPr txBox="1"/>
          <p:nvPr/>
        </p:nvSpPr>
        <p:spPr>
          <a:xfrm>
            <a:off x="1633350" y="3622250"/>
            <a:ext cx="60624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Prejuízo à Reputação:</a:t>
            </a: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O ataque também causou um grande dano à reputação da empresa.</a:t>
            </a: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A exposição de dados confidenciais de clientes pode ter levado à desconfiança em relação à segurança dos sistemas da empresa.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